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0" r:id="rId4"/>
    <p:sldId id="258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63" r:id="rId16"/>
    <p:sldId id="265" r:id="rId17"/>
  </p:sldIdLst>
  <p:sldSz cx="12192000" cy="6858000"/>
  <p:notesSz cx="6858000" cy="9144000"/>
  <p:embeddedFontLst>
    <p:embeddedFont>
      <p:font typeface="한수원 한돋움" panose="020B0600000101010101" charset="-127"/>
      <p:bold r:id="rId18"/>
    </p:embeddedFont>
    <p:embeddedFont>
      <p:font typeface="한수원 한돋움 Bold" panose="020B0600000101010101" charset="-127"/>
      <p:bold r:id="rId19"/>
    </p:embeddedFont>
    <p:embeddedFont>
      <p:font typeface="한수원 한울림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 pos="935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orient="horz" pos="38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동현" initials="김" lastIdx="1" clrIdx="0">
    <p:extLst>
      <p:ext uri="{19B8F6BF-5375-455C-9EA6-DF929625EA0E}">
        <p15:presenceInfo xmlns:p15="http://schemas.microsoft.com/office/powerpoint/2012/main" userId="김동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B3F"/>
    <a:srgbClr val="21BA31"/>
    <a:srgbClr val="5F5F5F"/>
    <a:srgbClr val="808080"/>
    <a:srgbClr val="FFD0B9"/>
    <a:srgbClr val="FF5050"/>
    <a:srgbClr val="E8B887"/>
    <a:srgbClr val="7A8894"/>
    <a:srgbClr val="28403B"/>
    <a:srgbClr val="243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3" autoAdjust="0"/>
  </p:normalViewPr>
  <p:slideViewPr>
    <p:cSldViewPr snapToGrid="0" showGuides="1">
      <p:cViewPr varScale="1">
        <p:scale>
          <a:sx n="110" d="100"/>
          <a:sy n="110" d="100"/>
        </p:scale>
        <p:origin x="576" y="114"/>
      </p:cViewPr>
      <p:guideLst>
        <p:guide orient="horz" pos="2183"/>
        <p:guide pos="3840"/>
        <p:guide pos="483"/>
        <p:guide orient="horz" pos="935"/>
        <p:guide orient="horz" pos="1117"/>
        <p:guide pos="721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4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9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EA75A-6F37-4131-BF41-BADFB2E8B15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41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653481"/>
            <a:ext cx="715224" cy="1520982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15224" y="4182701"/>
            <a:ext cx="715224" cy="470780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5224" y="1257300"/>
            <a:ext cx="6955750" cy="1208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4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공기업 지방화에 따른</a:t>
            </a:r>
            <a:endParaRPr lang="en-US" altLang="ko-KR" sz="40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4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지역 균형 발전 검증 및 개선방안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0490" y="2457629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건국대학교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박준현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0158" y="848591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석사 스터디 발표 자료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90" y="4651972"/>
            <a:ext cx="11481509" cy="1524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1CE1F4-9B32-4E2F-8CE7-5A56ADC67397}"/>
              </a:ext>
            </a:extLst>
          </p:cNvPr>
          <p:cNvSpPr/>
          <p:nvPr/>
        </p:nvSpPr>
        <p:spPr>
          <a:xfrm>
            <a:off x="10761552" y="0"/>
            <a:ext cx="715224" cy="470780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213E73-593F-44E2-B5BC-1187AE16E9EF}"/>
              </a:ext>
            </a:extLst>
          </p:cNvPr>
          <p:cNvSpPr/>
          <p:nvPr/>
        </p:nvSpPr>
        <p:spPr>
          <a:xfrm>
            <a:off x="11476776" y="478672"/>
            <a:ext cx="715224" cy="470780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24FC85D-EF71-47B7-B60D-22CE357B2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22" y="6175972"/>
            <a:ext cx="1720156" cy="7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75652255-A789-46B1-BAD5-CF982EA3A611}"/>
              </a:ext>
            </a:extLst>
          </p:cNvPr>
          <p:cNvSpPr txBox="1"/>
          <p:nvPr/>
        </p:nvSpPr>
        <p:spPr>
          <a:xfrm>
            <a:off x="427118" y="505386"/>
            <a:ext cx="2969083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데이터 분석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B74F53-2956-441F-ABDD-E5EDBC75F780}"/>
              </a:ext>
            </a:extLst>
          </p:cNvPr>
          <p:cNvSpPr/>
          <p:nvPr/>
        </p:nvSpPr>
        <p:spPr>
          <a:xfrm>
            <a:off x="526531" y="1246610"/>
            <a:ext cx="2225058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(2)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방법 및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AF2DC-3344-42F1-B28A-C7D0894E2056}"/>
              </a:ext>
            </a:extLst>
          </p:cNvPr>
          <p:cNvSpPr txBox="1"/>
          <p:nvPr/>
        </p:nvSpPr>
        <p:spPr>
          <a:xfrm>
            <a:off x="526531" y="1566967"/>
            <a:ext cx="2451561" cy="42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6. K-</a:t>
            </a:r>
            <a:r>
              <a:rPr lang="en-US" altLang="ko-KR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nn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그래프 시각화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AD52CD-4069-4895-BBD2-74C9CD35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1" y="2040654"/>
            <a:ext cx="4456530" cy="4353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766925-3613-4CDE-A5F4-3592EE8788D4}"/>
              </a:ext>
            </a:extLst>
          </p:cNvPr>
          <p:cNvSpPr/>
          <p:nvPr/>
        </p:nvSpPr>
        <p:spPr>
          <a:xfrm>
            <a:off x="5375367" y="2040654"/>
            <a:ext cx="622761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BAAE0-2C54-482D-9486-1399778B172C}"/>
              </a:ext>
            </a:extLst>
          </p:cNvPr>
          <p:cNvSpPr txBox="1"/>
          <p:nvPr/>
        </p:nvSpPr>
        <p:spPr>
          <a:xfrm>
            <a:off x="6096000" y="1946692"/>
            <a:ext cx="5908646" cy="263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본 분석에서는 해당 도시의 발전 성공 여부를 모델링하기 위해  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k-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근방 분류 모형을 채택하여 분석함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해당 모형은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k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이웃의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데이터를 살펴본 뒤 더 많은 데이터가 포함된 쪽으로 분류하는 모형이며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사용한 거리는 표준화 거리임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모델링에 사용한 변수는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(a)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아파트 매매거래 현황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(b)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총 전입인구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(c)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지방세 징수액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(d)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평균 </a:t>
            </a:r>
            <a:r>
              <a:rPr lang="ko-KR" altLang="en-US" sz="160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지가변동률임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교차 검증 기법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(Cross-Validation)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사용하여 모델링한 결과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k = 4~5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인 경우에 정확도가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89%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 가장 높았음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C2319E-10C2-47EB-9576-3754F3975264}"/>
              </a:ext>
            </a:extLst>
          </p:cNvPr>
          <p:cNvSpPr/>
          <p:nvPr/>
        </p:nvSpPr>
        <p:spPr>
          <a:xfrm>
            <a:off x="5375367" y="5062088"/>
            <a:ext cx="622761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E661D-0565-4F92-A5FC-FABDCB3A44C5}"/>
              </a:ext>
            </a:extLst>
          </p:cNvPr>
          <p:cNvSpPr txBox="1"/>
          <p:nvPr/>
        </p:nvSpPr>
        <p:spPr>
          <a:xfrm>
            <a:off x="6096000" y="4977727"/>
            <a:ext cx="5908646" cy="1351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위 모형에 새로운 데이터를 대입하면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가장 가까운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4~5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개의 데이터를 찾아 해당 데이터 범주를 보고 가장 많은 범주 쪽으로 분류할 것이며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향후 도시의 발전 성공 여부를 평가하는 데에 사용할 수 있을 것임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0F2072-2B81-40B9-B816-EA5D92DFB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4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2562" y="1637178"/>
            <a:ext cx="5784245" cy="206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앞선 데이터 분석에서 공기업의 지방 이전을 통한 인구 증가 효과가 미미하다는 것을 볼 수 있었음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또한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모델링에 채택한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‘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총 전입인구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’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변수에만 영향을 끼칠 뿐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나머지 변수와는 무관함을 확인하였음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지역 균형 발전을 위한 공기업의 지방 이전은 근본적인 해결책이 아닌 것으로 판단됨</a:t>
            </a:r>
            <a:r>
              <a:rPr lang="en-US" altLang="ko-KR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5DAC52-D10F-4742-8899-7F4461A31F11}"/>
              </a:ext>
            </a:extLst>
          </p:cNvPr>
          <p:cNvSpPr/>
          <p:nvPr/>
        </p:nvSpPr>
        <p:spPr>
          <a:xfrm>
            <a:off x="542563" y="1363901"/>
            <a:ext cx="1412072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(1)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현황분석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786E9-07B5-41C6-AE85-BDBD9EB8FC37}"/>
              </a:ext>
            </a:extLst>
          </p:cNvPr>
          <p:cNvSpPr txBox="1"/>
          <p:nvPr/>
        </p:nvSpPr>
        <p:spPr>
          <a:xfrm>
            <a:off x="542562" y="4071570"/>
            <a:ext cx="5755568" cy="263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공기업의 이전을 통한 단편적인 인구 이동은 지역 균형 발전에 효과가 없음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수도권과 비수도권의 발전 격차를 감소시키고</a:t>
            </a:r>
            <a:r>
              <a:rPr lang="en-US" altLang="ko-KR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 과밀화 현상을 해결하기 위한 다각화된 정책 필요</a:t>
            </a:r>
            <a:endParaRPr lang="en-US" altLang="ko-KR" sz="1600" dirty="0">
              <a:solidFill>
                <a:srgbClr val="21BA3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1100" dirty="0">
              <a:solidFill>
                <a:schemeClr val="accent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정책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1)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비수도권의 자체적인 경쟁력 강화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정책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2)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주거정책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정책 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3)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기업정책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706481-A661-4162-8BC0-A729BB177E50}"/>
              </a:ext>
            </a:extLst>
          </p:cNvPr>
          <p:cNvSpPr/>
          <p:nvPr/>
        </p:nvSpPr>
        <p:spPr>
          <a:xfrm>
            <a:off x="542563" y="3796513"/>
            <a:ext cx="1412072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(2)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정책제안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0E32F-788B-4B53-94C6-F1AA7ADC8D11}"/>
              </a:ext>
            </a:extLst>
          </p:cNvPr>
          <p:cNvSpPr txBox="1"/>
          <p:nvPr/>
        </p:nvSpPr>
        <p:spPr>
          <a:xfrm>
            <a:off x="427118" y="505386"/>
            <a:ext cx="3669594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3.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활용 전략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C837DD-1F5B-48EF-905C-ADC58A5E9B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6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DE9F0A-D214-48CC-A454-9021B7AF2D7C}"/>
              </a:ext>
            </a:extLst>
          </p:cNvPr>
          <p:cNvSpPr txBox="1"/>
          <p:nvPr/>
        </p:nvSpPr>
        <p:spPr>
          <a:xfrm>
            <a:off x="526531" y="1566967"/>
            <a:ext cx="4044519" cy="42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정책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1)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비수도권의 자체적인 경쟁력 강화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B4323-C53D-40A3-A079-2AF9CCDCC5EB}"/>
              </a:ext>
            </a:extLst>
          </p:cNvPr>
          <p:cNvSpPr txBox="1"/>
          <p:nvPr/>
        </p:nvSpPr>
        <p:spPr>
          <a:xfrm>
            <a:off x="427118" y="505386"/>
            <a:ext cx="3669594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3.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활용 전략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69538F-8397-4F19-8C7C-41497F7624AC}"/>
              </a:ext>
            </a:extLst>
          </p:cNvPr>
          <p:cNvSpPr/>
          <p:nvPr/>
        </p:nvSpPr>
        <p:spPr>
          <a:xfrm>
            <a:off x="526531" y="1246610"/>
            <a:ext cx="1906276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(3)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정책</a:t>
            </a:r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기대효과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432C2A7-F456-48C0-916F-8900C1C383AF}"/>
              </a:ext>
            </a:extLst>
          </p:cNvPr>
          <p:cNvSpPr/>
          <p:nvPr/>
        </p:nvSpPr>
        <p:spPr>
          <a:xfrm>
            <a:off x="735687" y="2447456"/>
            <a:ext cx="2871010" cy="2727528"/>
          </a:xfrm>
          <a:prstGeom prst="ellipse">
            <a:avLst/>
          </a:prstGeom>
          <a:solidFill>
            <a:srgbClr val="21B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AC25A9-DD10-46E8-B441-63AF11121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2" y="2523351"/>
            <a:ext cx="4044519" cy="23392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DF159-5F37-4FE8-8DE0-2132DD7F5591}"/>
              </a:ext>
            </a:extLst>
          </p:cNvPr>
          <p:cNvSpPr txBox="1"/>
          <p:nvPr/>
        </p:nvSpPr>
        <p:spPr>
          <a:xfrm>
            <a:off x="3790930" y="2578093"/>
            <a:ext cx="7665383" cy="246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수도권과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유사한 문화 및 여가시설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교육시설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의료시설 등과 같은 </a:t>
            </a:r>
            <a:r>
              <a:rPr lang="ko-KR" altLang="en-US" sz="20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사회기반시설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고속도로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고속철도와 같은 </a:t>
            </a:r>
            <a:r>
              <a:rPr lang="ko-KR" altLang="en-US" sz="20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교통 인프라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개발을 한다면 비수도권 지역에서의 수요를 자체적으로 충족시킬 수 있을 것임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latinLnBrk="0">
              <a:lnSpc>
                <a:spcPct val="130000"/>
              </a:lnSpc>
            </a:pPr>
            <a:endParaRPr lang="en-US" altLang="ko-KR" sz="20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이는 곧 수도권으로의 인구 유출을 방지할 수 있게 될 것이고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나아가 수도권 과밀화 현상도 일부 해소가 가능할 것으로 기대됨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9A4FB0-9044-4789-878F-E34F2592EF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4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BF200A1C-9A0D-4922-8D8B-B468202820C6}"/>
              </a:ext>
            </a:extLst>
          </p:cNvPr>
          <p:cNvSpPr/>
          <p:nvPr/>
        </p:nvSpPr>
        <p:spPr>
          <a:xfrm>
            <a:off x="735687" y="2447456"/>
            <a:ext cx="2871010" cy="2727528"/>
          </a:xfrm>
          <a:prstGeom prst="ellipse">
            <a:avLst/>
          </a:prstGeom>
          <a:solidFill>
            <a:srgbClr val="21B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E9F0A-D214-48CC-A454-9021B7AF2D7C}"/>
              </a:ext>
            </a:extLst>
          </p:cNvPr>
          <p:cNvSpPr txBox="1"/>
          <p:nvPr/>
        </p:nvSpPr>
        <p:spPr>
          <a:xfrm>
            <a:off x="526531" y="1566967"/>
            <a:ext cx="1906276" cy="42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정책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주거정책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B4323-C53D-40A3-A079-2AF9CCDCC5EB}"/>
              </a:ext>
            </a:extLst>
          </p:cNvPr>
          <p:cNvSpPr txBox="1"/>
          <p:nvPr/>
        </p:nvSpPr>
        <p:spPr>
          <a:xfrm>
            <a:off x="427118" y="505386"/>
            <a:ext cx="3669594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3.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활용 전략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pic>
        <p:nvPicPr>
          <p:cNvPr id="5" name="그림 4" descr="밤하늘이(가) 표시된 사진&#10;&#10;자동 생성된 설명">
            <a:extLst>
              <a:ext uri="{FF2B5EF4-FFF2-40B4-BE49-F238E27FC236}">
                <a16:creationId xmlns:a16="http://schemas.microsoft.com/office/drawing/2014/main" id="{C82283FB-AFE0-42E8-A0F4-4D12F98C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2" y="2757698"/>
            <a:ext cx="3576496" cy="2068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9EC338-03A0-4E51-81BE-78585D21A3EB}"/>
              </a:ext>
            </a:extLst>
          </p:cNvPr>
          <p:cNvSpPr txBox="1"/>
          <p:nvPr/>
        </p:nvSpPr>
        <p:spPr>
          <a:xfrm>
            <a:off x="3648642" y="2177984"/>
            <a:ext cx="8453728" cy="326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 과밀화를 해소하겠다는 정책과 집값 안정화를 이루면서 수도권 내의 주택 부족을 해결하기 위해 추진하는 주택공급 정책은 모순이라 판단됨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 내의 주택 부족 문제와 수도권 과밀화 문제를 함께 해결하기 위해 비수도권의 신도시 개발 필요</a:t>
            </a:r>
            <a:endParaRPr lang="en-US" altLang="ko-KR" sz="2000" dirty="0">
              <a:solidFill>
                <a:srgbClr val="21BA3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atinLnBrk="0">
              <a:lnSpc>
                <a:spcPct val="130000"/>
              </a:lnSpc>
            </a:pPr>
            <a:endParaRPr lang="en-US" altLang="ko-KR" sz="20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이를 통해 인구 유입이 될 것이고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이는 곧 경제활동인구의 증가로 이어질 것임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첫 번째 기대효과 </a:t>
            </a:r>
            <a:r>
              <a:rPr lang="en-US" altLang="ko-KR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&lt;</a:t>
            </a:r>
            <a:r>
              <a:rPr lang="ko-KR" altLang="en-US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비수도권의 자체적인 경쟁력 강화</a:t>
            </a:r>
            <a:r>
              <a:rPr lang="en-US" altLang="ko-KR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&gt;</a:t>
            </a:r>
            <a:r>
              <a:rPr lang="ko-KR" altLang="en-US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 우선시되어야</a:t>
            </a:r>
            <a:r>
              <a:rPr lang="en-US" altLang="ko-KR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</a:p>
          <a:p>
            <a:pPr latinLnBrk="0">
              <a:lnSpc>
                <a:spcPct val="130000"/>
              </a:lnSpc>
            </a:pPr>
            <a:r>
              <a:rPr lang="en-US" altLang="ko-KR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  </a:t>
            </a:r>
            <a:r>
              <a:rPr lang="ko-KR" altLang="en-US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지역 균형 발전에 큰 기여를 보탤 수 있을 것으로 기대됨</a:t>
            </a:r>
            <a:r>
              <a:rPr lang="en-US" altLang="ko-KR" sz="20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D41A00-6509-4104-9CE8-828FB7B2A9C2}"/>
              </a:ext>
            </a:extLst>
          </p:cNvPr>
          <p:cNvSpPr/>
          <p:nvPr/>
        </p:nvSpPr>
        <p:spPr>
          <a:xfrm>
            <a:off x="526531" y="1246610"/>
            <a:ext cx="1906276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(3)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정책</a:t>
            </a:r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기대효과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3DC2F4-2E11-4955-8639-39A101085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6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8C929507-FBF0-46D3-A99E-461174936F65}"/>
              </a:ext>
            </a:extLst>
          </p:cNvPr>
          <p:cNvSpPr/>
          <p:nvPr/>
        </p:nvSpPr>
        <p:spPr>
          <a:xfrm>
            <a:off x="735687" y="2447456"/>
            <a:ext cx="2871010" cy="2727528"/>
          </a:xfrm>
          <a:prstGeom prst="ellipse">
            <a:avLst/>
          </a:prstGeom>
          <a:solidFill>
            <a:srgbClr val="21B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E9F0A-D214-48CC-A454-9021B7AF2D7C}"/>
              </a:ext>
            </a:extLst>
          </p:cNvPr>
          <p:cNvSpPr txBox="1"/>
          <p:nvPr/>
        </p:nvSpPr>
        <p:spPr>
          <a:xfrm>
            <a:off x="526531" y="1566967"/>
            <a:ext cx="1813997" cy="42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정책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3)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기업정책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B4323-C53D-40A3-A079-2AF9CCDCC5EB}"/>
              </a:ext>
            </a:extLst>
          </p:cNvPr>
          <p:cNvSpPr txBox="1"/>
          <p:nvPr/>
        </p:nvSpPr>
        <p:spPr>
          <a:xfrm>
            <a:off x="427118" y="505386"/>
            <a:ext cx="3669594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3.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활용 전략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37D3A-ACA5-4F3E-96C5-FDE1BC049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65" y="2800189"/>
            <a:ext cx="1988506" cy="1988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3579FA-8BA0-4385-8AFE-46FB949F1C72}"/>
              </a:ext>
            </a:extLst>
          </p:cNvPr>
          <p:cNvSpPr txBox="1"/>
          <p:nvPr/>
        </p:nvSpPr>
        <p:spPr>
          <a:xfrm>
            <a:off x="3989952" y="2447456"/>
            <a:ext cx="7665383" cy="286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공기업뿐만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아니라 경제 규모가 큰 사기업의 지방 이전을 장려할 수 있는 기업혁신도시 지정이나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단기적인 세제 혜택 등의 기업정책이 필요함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사기업들의 지방 이전은 세수 확보를 통한 비수도권 도시들의 재정 자립에 도움을 줄 수 있으며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이를 통해 지역 균형 발전이 가능할 것으로 기대됨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B9D70-3CFF-4B1D-85A3-151F8FD07BED}"/>
              </a:ext>
            </a:extLst>
          </p:cNvPr>
          <p:cNvSpPr/>
          <p:nvPr/>
        </p:nvSpPr>
        <p:spPr>
          <a:xfrm>
            <a:off x="526531" y="1246610"/>
            <a:ext cx="1906276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(3)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정책</a:t>
            </a:r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기대효과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447F69-C5D4-4CBB-B7B4-5473C0B03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8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0" y="983862"/>
            <a:ext cx="1024639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6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결론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34442" y="1606016"/>
            <a:ext cx="6357557" cy="421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정책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 &lt;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주거정책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&gt;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과 정책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 &lt;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기업정책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&gt;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을 실현하기 위해서는 정책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 &lt;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비수도권의 자체적인 경쟁력 강화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&gt;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 선제적으로 이루어져야 함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세종시의 사례</a:t>
            </a:r>
            <a:endParaRPr lang="en-US" altLang="ko-KR" sz="16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342900" indent="-342900" latinLnBrk="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최근까지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아픈 경우에는 대전광역시나 충북 청주시로 가서 원정 진료를 받아야 했으나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이제는 세종 지역에도 대학병원이 문을 열어 일부 해소가 가능해짐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출범 당시 대중교통 중심도시라는 말을 내세웠던 세종시가 교통지옥이라는 말을 지금까지도 듣고 있음</a:t>
            </a:r>
            <a:r>
              <a:rPr lang="en-US" altLang="ko-KR" sz="16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위 사례를 통해 알 수 있듯이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비수도권의 자체 지역 경쟁력 강화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 최우선적으로 이루어져야 한다는 점을 강력히 시사하는 바임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해당 정책이 우선시되면</a:t>
            </a:r>
            <a:r>
              <a:rPr lang="en-US" altLang="ko-KR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나머지 정책들이 발현되었을 시에 수도권 과밀화 현상을 해소함과 동시에 비수도권 발전이 가능할 것으로 기대됨</a:t>
            </a:r>
            <a:r>
              <a:rPr lang="en-US" altLang="ko-KR" sz="1600" dirty="0">
                <a:solidFill>
                  <a:schemeClr val="accent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119219" y="5449304"/>
            <a:ext cx="715224" cy="470780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1135236"/>
            <a:ext cx="715224" cy="470780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시장, 여러개이(가) 표시된 사진&#10;&#10;자동 생성된 설명">
            <a:extLst>
              <a:ext uri="{FF2B5EF4-FFF2-40B4-BE49-F238E27FC236}">
                <a16:creationId xmlns:a16="http://schemas.microsoft.com/office/drawing/2014/main" id="{F64EF7F1-1688-4D19-98CE-1EA441AF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6016"/>
            <a:ext cx="5834443" cy="3879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C4F9CB-3583-442D-B48B-F1D2B4757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9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" y="1828754"/>
            <a:ext cx="11475720" cy="1516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7776" y="3656867"/>
            <a:ext cx="4336445" cy="110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감사합니다</a:t>
            </a:r>
            <a:endParaRPr lang="en-US" altLang="ko-KR" sz="7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828754"/>
            <a:ext cx="12192000" cy="1520982"/>
            <a:chOff x="0" y="1801527"/>
            <a:chExt cx="12192000" cy="1520982"/>
          </a:xfrm>
        </p:grpSpPr>
        <p:sp>
          <p:nvSpPr>
            <p:cNvPr id="16" name="직사각형 15"/>
            <p:cNvSpPr/>
            <p:nvPr/>
          </p:nvSpPr>
          <p:spPr>
            <a:xfrm>
              <a:off x="11476776" y="1801527"/>
              <a:ext cx="715224" cy="1520982"/>
            </a:xfrm>
            <a:prstGeom prst="rect">
              <a:avLst/>
            </a:prstGeom>
            <a:solidFill>
              <a:srgbClr val="036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1801527"/>
              <a:ext cx="715224" cy="1520982"/>
            </a:xfrm>
            <a:prstGeom prst="rect">
              <a:avLst/>
            </a:prstGeom>
            <a:solidFill>
              <a:srgbClr val="036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B90330-326F-486B-83FB-DAEC28C9E823}"/>
              </a:ext>
            </a:extLst>
          </p:cNvPr>
          <p:cNvSpPr txBox="1"/>
          <p:nvPr/>
        </p:nvSpPr>
        <p:spPr>
          <a:xfrm>
            <a:off x="4987361" y="1303556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석사 스터디 발표자료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3921AE5-CF0B-4A7B-9B95-7A28205C7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22" y="6175972"/>
            <a:ext cx="1720156" cy="7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4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687" y="992674"/>
            <a:ext cx="1107996" cy="654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4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목차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1683" y="1690529"/>
            <a:ext cx="3038540" cy="417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연구 배경</a:t>
            </a:r>
            <a:endParaRPr lang="en-US" altLang="ko-KR" sz="20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(1)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주제 선정 배경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(2)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분석 목표 및 방향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2. </a:t>
            </a:r>
            <a:r>
              <a:rPr lang="ko-KR" altLang="en-US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데이터 분석</a:t>
            </a:r>
            <a:endParaRPr lang="en-US" altLang="ko-KR" sz="20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(1)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 데이터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(2)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분석 방법 및 결과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sz="2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분석 활용 전략</a:t>
            </a:r>
            <a:endParaRPr lang="en-US" altLang="ko-KR" sz="20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(1)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현황분석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(2)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정책제안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(3)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정책 기대효과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10" name="그림 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C94AD12-AB09-44EA-A111-2DD656F9E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13" y="453585"/>
            <a:ext cx="6410430" cy="6316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9540A4-5256-48A5-BFDF-5E0AC2F57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118" y="505386"/>
            <a:ext cx="2465740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1.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연구 배경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563" y="1633876"/>
            <a:ext cx="5900182" cy="150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서울에 다양한 것들이 집중되어 있어 수도권 과밀화 현상이 만들어졌고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이는 지역 간 불균형 문제를 초래하게 됨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정부와 각 부처에서 지역 균형 발전을 이루기 위해 공기업들을 각 지방으로 이전하는 것을 추진하고 있음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5DAC52-D10F-4742-8899-7F4461A31F11}"/>
              </a:ext>
            </a:extLst>
          </p:cNvPr>
          <p:cNvSpPr/>
          <p:nvPr/>
        </p:nvSpPr>
        <p:spPr>
          <a:xfrm>
            <a:off x="542563" y="1363901"/>
            <a:ext cx="1923800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(1)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주제 선정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786E9-07B5-41C6-AE85-BDBD9EB8FC37}"/>
              </a:ext>
            </a:extLst>
          </p:cNvPr>
          <p:cNvSpPr txBox="1"/>
          <p:nvPr/>
        </p:nvSpPr>
        <p:spPr>
          <a:xfrm>
            <a:off x="542563" y="4047689"/>
            <a:ext cx="5755568" cy="222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지역 균형 발전과 함께 수도권 과밀화 현상을 해소할 수 있는 방안을 제안하는 것에 초점을 맞춤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분석 방법은 공기업의 지방화가 해당 지역의 발전을 이루었는지 확인하는 것으로 채택함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분석을 통해 나온 결론을 바탕으로 지역 균형 발전 방향성을 제안함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endParaRPr lang="ko-KR" altLang="en-US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706481-A661-4162-8BC0-A729BB177E50}"/>
              </a:ext>
            </a:extLst>
          </p:cNvPr>
          <p:cNvSpPr/>
          <p:nvPr/>
        </p:nvSpPr>
        <p:spPr>
          <a:xfrm>
            <a:off x="542563" y="3772632"/>
            <a:ext cx="2242582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(2)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목표 및 방향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69FB28-2320-41AB-BB98-BFC7DC982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9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526531" y="1643137"/>
            <a:ext cx="1503605" cy="1438525"/>
          </a:xfrm>
          <a:prstGeom prst="ellipse">
            <a:avLst/>
          </a:prstGeom>
          <a:solidFill>
            <a:srgbClr val="21B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ADC041-696A-4E3C-9033-3FC79CE29D91}"/>
              </a:ext>
            </a:extLst>
          </p:cNvPr>
          <p:cNvSpPr txBox="1"/>
          <p:nvPr/>
        </p:nvSpPr>
        <p:spPr>
          <a:xfrm>
            <a:off x="427118" y="505386"/>
            <a:ext cx="2969083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데이터 분석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EB24030-4CAA-443E-A658-50B2D933E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" y="1946250"/>
            <a:ext cx="1285714" cy="838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D6572C-DA93-483C-A784-0E645B31BD86}"/>
              </a:ext>
            </a:extLst>
          </p:cNvPr>
          <p:cNvSpPr txBox="1"/>
          <p:nvPr/>
        </p:nvSpPr>
        <p:spPr>
          <a:xfrm>
            <a:off x="2199164" y="1846809"/>
            <a:ext cx="5755568" cy="10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인구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DB(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연도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2015~2019)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성연령별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카드매출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2(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국내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)(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연도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2019~2020)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법정동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코드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460A9D-0D3D-4582-9D35-E77478479DD8}"/>
              </a:ext>
            </a:extLst>
          </p:cNvPr>
          <p:cNvSpPr txBox="1"/>
          <p:nvPr/>
        </p:nvSpPr>
        <p:spPr>
          <a:xfrm>
            <a:off x="2261553" y="3477629"/>
            <a:ext cx="2573289" cy="167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주택매매거래현황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주택거래현황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아파트거래현황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아파트매매거래현황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연도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2014~2020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7080AD-EB8B-48D3-904C-85CE0988F789}"/>
              </a:ext>
            </a:extLst>
          </p:cNvPr>
          <p:cNvSpPr txBox="1"/>
          <p:nvPr/>
        </p:nvSpPr>
        <p:spPr>
          <a:xfrm>
            <a:off x="5066259" y="3477629"/>
            <a:ext cx="2816936" cy="1351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시군구별 이동자수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행정구역 주민등록세대수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행정구역 성별 인구수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연도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2014~2020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B7CDBA-DB2F-4975-9BB3-8E2F2CDADF13}"/>
              </a:ext>
            </a:extLst>
          </p:cNvPr>
          <p:cNvSpPr/>
          <p:nvPr/>
        </p:nvSpPr>
        <p:spPr>
          <a:xfrm>
            <a:off x="2261553" y="3203132"/>
            <a:ext cx="841042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부동산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A156DF-EC30-4C4B-96B9-1F04B70DD583}"/>
              </a:ext>
            </a:extLst>
          </p:cNvPr>
          <p:cNvSpPr/>
          <p:nvPr/>
        </p:nvSpPr>
        <p:spPr>
          <a:xfrm>
            <a:off x="5066259" y="3203131"/>
            <a:ext cx="841043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인구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77E028-08EF-4079-BF81-134FAFA44695}"/>
              </a:ext>
            </a:extLst>
          </p:cNvPr>
          <p:cNvSpPr/>
          <p:nvPr/>
        </p:nvSpPr>
        <p:spPr>
          <a:xfrm>
            <a:off x="8114612" y="3202572"/>
            <a:ext cx="841043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지방세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4DC518-0FD6-4593-A9EC-CE3A86838F66}"/>
              </a:ext>
            </a:extLst>
          </p:cNvPr>
          <p:cNvSpPr txBox="1"/>
          <p:nvPr/>
        </p:nvSpPr>
        <p:spPr>
          <a:xfrm>
            <a:off x="8114612" y="3477629"/>
            <a:ext cx="3515007" cy="1351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지방세통계 징수실적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  <a:p>
            <a:pPr marL="285750" indent="-28575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부과징수현황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   (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김천시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나주시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진주시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태안군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연도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2014~2019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F56E3C-070F-4330-8C9E-AB64D8B6BD7D}"/>
              </a:ext>
            </a:extLst>
          </p:cNvPr>
          <p:cNvSpPr/>
          <p:nvPr/>
        </p:nvSpPr>
        <p:spPr>
          <a:xfrm>
            <a:off x="526531" y="1246610"/>
            <a:ext cx="1672633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(1)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사용 데이터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C9CA89-A8BD-4FA5-850D-D2A488C6F9B6}"/>
              </a:ext>
            </a:extLst>
          </p:cNvPr>
          <p:cNvSpPr/>
          <p:nvPr/>
        </p:nvSpPr>
        <p:spPr>
          <a:xfrm>
            <a:off x="526531" y="3477629"/>
            <a:ext cx="1503605" cy="1438525"/>
          </a:xfrm>
          <a:prstGeom prst="ellipse">
            <a:avLst/>
          </a:prstGeom>
          <a:solidFill>
            <a:srgbClr val="21B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01A99A-96CA-4599-A319-031EE4E2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5" y="3626515"/>
            <a:ext cx="1672633" cy="123593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C8FB1E-0D8D-400F-93A1-8C7DAC1F452F}"/>
              </a:ext>
            </a:extLst>
          </p:cNvPr>
          <p:cNvSpPr/>
          <p:nvPr/>
        </p:nvSpPr>
        <p:spPr>
          <a:xfrm>
            <a:off x="450405" y="5337285"/>
            <a:ext cx="1672633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도시 선정 기준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9D3A97-4AD2-4952-9EF2-4B9001E544F3}"/>
              </a:ext>
            </a:extLst>
          </p:cNvPr>
          <p:cNvSpPr txBox="1"/>
          <p:nvPr/>
        </p:nvSpPr>
        <p:spPr>
          <a:xfrm>
            <a:off x="2199164" y="5272832"/>
            <a:ext cx="9550820" cy="1351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김천시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나주시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진주시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태안군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지방 광역시와 인구가 </a:t>
            </a:r>
            <a:r>
              <a:rPr lang="en-US" altLang="ko-KR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20</a:t>
            </a:r>
            <a:r>
              <a:rPr lang="ko-KR" altLang="en-US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만 명이 넘는 중도시를 제외한 도시들 중에서 공기업이 이전한 혁신도시들을 채택함</a:t>
            </a:r>
            <a:r>
              <a:rPr lang="en-US" altLang="ko-KR" sz="1600" dirty="0">
                <a:solidFill>
                  <a:schemeClr val="accent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: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수원시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성남시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평택시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이천시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화성시</a:t>
            </a:r>
            <a:endParaRPr lang="en-US" altLang="ko-KR" sz="16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marL="285750" indent="-285750" latinLnBrk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국내 대기업들의 사업장이 위치한 주요 도시라고 판단하여 선정함</a:t>
            </a:r>
            <a:r>
              <a:rPr lang="en-US" altLang="ko-KR" sz="1600" dirty="0">
                <a:solidFill>
                  <a:srgbClr val="21BA3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9210E7A-3AF8-40AE-A518-4E77E25C5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1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9BAD52A-D82A-4C5D-82FA-02D6CF454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78" y="2438477"/>
            <a:ext cx="2789717" cy="3202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A6F261-DB6C-4FB5-B54D-CB3943A54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61" y="2406754"/>
            <a:ext cx="2850718" cy="3233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13DD74-90BD-4459-9AF8-F9FF29338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9" y="2406753"/>
            <a:ext cx="2881151" cy="3233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622E99-7840-4A11-8A52-4CF3BBA29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3" y="2373536"/>
            <a:ext cx="2881150" cy="326703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5652255-A789-46B1-BAD5-CF982EA3A611}"/>
              </a:ext>
            </a:extLst>
          </p:cNvPr>
          <p:cNvSpPr txBox="1"/>
          <p:nvPr/>
        </p:nvSpPr>
        <p:spPr>
          <a:xfrm>
            <a:off x="427118" y="505386"/>
            <a:ext cx="2969083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데이터 분석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B74F53-2956-441F-ABDD-E5EDBC75F780}"/>
              </a:ext>
            </a:extLst>
          </p:cNvPr>
          <p:cNvSpPr/>
          <p:nvPr/>
        </p:nvSpPr>
        <p:spPr>
          <a:xfrm>
            <a:off x="526531" y="1246610"/>
            <a:ext cx="2225058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(2)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방법 및 결과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B8CBBA9-7A67-46F6-ADF1-49CA3F7874E7}"/>
              </a:ext>
            </a:extLst>
          </p:cNvPr>
          <p:cNvSpPr txBox="1"/>
          <p:nvPr/>
        </p:nvSpPr>
        <p:spPr>
          <a:xfrm>
            <a:off x="526531" y="1566967"/>
            <a:ext cx="5958159" cy="42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1.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비수도권 인구 시계열 시각화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공기업 이전을 하지 않은 경우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D8D165C-14F9-45FE-A11A-855EA90A62AA}"/>
              </a:ext>
            </a:extLst>
          </p:cNvPr>
          <p:cNvSpPr/>
          <p:nvPr/>
        </p:nvSpPr>
        <p:spPr>
          <a:xfrm>
            <a:off x="1560067" y="2163420"/>
            <a:ext cx="841042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김천시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1F9DA3-1C29-476D-B993-9F57E8558782}"/>
              </a:ext>
            </a:extLst>
          </p:cNvPr>
          <p:cNvSpPr/>
          <p:nvPr/>
        </p:nvSpPr>
        <p:spPr>
          <a:xfrm>
            <a:off x="4313785" y="2163420"/>
            <a:ext cx="841042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나주시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362C35-6AC9-4BF8-A8A5-7C59D690EC2A}"/>
              </a:ext>
            </a:extLst>
          </p:cNvPr>
          <p:cNvSpPr/>
          <p:nvPr/>
        </p:nvSpPr>
        <p:spPr>
          <a:xfrm>
            <a:off x="7045423" y="2163420"/>
            <a:ext cx="841042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진주시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1079EBA-48F9-4765-A2E1-706FCAA3C00E}"/>
              </a:ext>
            </a:extLst>
          </p:cNvPr>
          <p:cNvSpPr/>
          <p:nvPr/>
        </p:nvSpPr>
        <p:spPr>
          <a:xfrm>
            <a:off x="9768813" y="2163420"/>
            <a:ext cx="841042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태안군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4AA0FE8-2698-492C-ADDD-F8F49B204DEF}"/>
              </a:ext>
            </a:extLst>
          </p:cNvPr>
          <p:cNvSpPr/>
          <p:nvPr/>
        </p:nvSpPr>
        <p:spPr>
          <a:xfrm>
            <a:off x="526531" y="5517047"/>
            <a:ext cx="622761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AF5DE5-53B1-45FB-B378-7397AA2485B5}"/>
              </a:ext>
            </a:extLst>
          </p:cNvPr>
          <p:cNvSpPr txBox="1"/>
          <p:nvPr/>
        </p:nvSpPr>
        <p:spPr>
          <a:xfrm>
            <a:off x="1252150" y="5414639"/>
            <a:ext cx="10853164" cy="11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공기업을 이전하지 않았다는 가정하에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위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지역에 대하여 인구 수 데이터를 예측함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R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시계열분석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forecast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기법을 활용하였음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분석 결과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나주시는 큰 폭으로 인구 증가가 예측되었으나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나머지 지역은 조금 증가하거나 비슷한 추이로 나타남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DBB9FA6-3EE9-4AA6-A8E2-330598DAA4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8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75652255-A789-46B1-BAD5-CF982EA3A611}"/>
              </a:ext>
            </a:extLst>
          </p:cNvPr>
          <p:cNvSpPr txBox="1"/>
          <p:nvPr/>
        </p:nvSpPr>
        <p:spPr>
          <a:xfrm>
            <a:off x="427118" y="505386"/>
            <a:ext cx="2969083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데이터 분석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B74F53-2956-441F-ABDD-E5EDBC75F780}"/>
              </a:ext>
            </a:extLst>
          </p:cNvPr>
          <p:cNvSpPr/>
          <p:nvPr/>
        </p:nvSpPr>
        <p:spPr>
          <a:xfrm>
            <a:off x="526531" y="1246610"/>
            <a:ext cx="2225058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(2)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방법 및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E9F0A-D214-48CC-A454-9021B7AF2D7C}"/>
              </a:ext>
            </a:extLst>
          </p:cNvPr>
          <p:cNvSpPr txBox="1"/>
          <p:nvPr/>
        </p:nvSpPr>
        <p:spPr>
          <a:xfrm>
            <a:off x="526531" y="1566967"/>
            <a:ext cx="5094093" cy="42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</a:t>
            </a:r>
            <a:r>
              <a:rPr lang="ko-KR" altLang="en-US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권역별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</a:t>
            </a:r>
            <a:r>
              <a:rPr lang="ko-KR" altLang="en-US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인구증감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비교 시각화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공기업 이전한 현재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0759C5-91E9-4AE1-902E-48237A70D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1" y="2428317"/>
            <a:ext cx="5219928" cy="2252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B29B38-0070-4ADD-ACFA-6DCA9378D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41" y="2426696"/>
            <a:ext cx="5341952" cy="22511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1DE60E-7675-482F-B768-FF3096B0B7A6}"/>
              </a:ext>
            </a:extLst>
          </p:cNvPr>
          <p:cNvSpPr/>
          <p:nvPr/>
        </p:nvSpPr>
        <p:spPr>
          <a:xfrm>
            <a:off x="526531" y="2040654"/>
            <a:ext cx="1022344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수도권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648EE3-672F-4AC3-8743-C563AC1544FF}"/>
              </a:ext>
            </a:extLst>
          </p:cNvPr>
          <p:cNvSpPr/>
          <p:nvPr/>
        </p:nvSpPr>
        <p:spPr>
          <a:xfrm>
            <a:off x="5923741" y="2040654"/>
            <a:ext cx="1022344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비수도권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49FF79-3329-4D6B-A1F8-1062E12A0B77}"/>
              </a:ext>
            </a:extLst>
          </p:cNvPr>
          <p:cNvSpPr/>
          <p:nvPr/>
        </p:nvSpPr>
        <p:spPr>
          <a:xfrm>
            <a:off x="526531" y="4913040"/>
            <a:ext cx="622761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BB2AD-2AC6-4F09-A52F-D2E3D8A69D55}"/>
              </a:ext>
            </a:extLst>
          </p:cNvPr>
          <p:cNvSpPr txBox="1"/>
          <p:nvPr/>
        </p:nvSpPr>
        <p:spPr>
          <a:xfrm>
            <a:off x="1249960" y="4814515"/>
            <a:ext cx="10685384" cy="150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공기업 이전이 완료된 현재 시점의 수도권과 비수도권의 인구수 추이를 비교한 그래프임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Excel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그래프를 활용하였음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시각화 결과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총 인구수는 꾸준히 증가하고 있는 반면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지역에 대해서는 소폭 증가하거나 비슷한 추이를 보이고 있음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F2436F-59F3-4CA2-B027-934CE99317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6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75652255-A789-46B1-BAD5-CF982EA3A611}"/>
              </a:ext>
            </a:extLst>
          </p:cNvPr>
          <p:cNvSpPr txBox="1"/>
          <p:nvPr/>
        </p:nvSpPr>
        <p:spPr>
          <a:xfrm>
            <a:off x="427118" y="505386"/>
            <a:ext cx="2969083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데이터 분석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B74F53-2956-441F-ABDD-E5EDBC75F780}"/>
              </a:ext>
            </a:extLst>
          </p:cNvPr>
          <p:cNvSpPr/>
          <p:nvPr/>
        </p:nvSpPr>
        <p:spPr>
          <a:xfrm>
            <a:off x="526531" y="1246610"/>
            <a:ext cx="2225058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(2)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방법 및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7A68A-E53A-4E7C-A658-E4CEB4C6A8AD}"/>
              </a:ext>
            </a:extLst>
          </p:cNvPr>
          <p:cNvSpPr txBox="1"/>
          <p:nvPr/>
        </p:nvSpPr>
        <p:spPr>
          <a:xfrm>
            <a:off x="526532" y="1566967"/>
            <a:ext cx="3852522" cy="42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3. </a:t>
            </a:r>
            <a:r>
              <a:rPr lang="ko-KR" altLang="en-US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권역별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아파트 매매거래 비교 시각화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FEE75-41DB-442A-AB2E-917AF52286DE}"/>
              </a:ext>
            </a:extLst>
          </p:cNvPr>
          <p:cNvSpPr/>
          <p:nvPr/>
        </p:nvSpPr>
        <p:spPr>
          <a:xfrm>
            <a:off x="526531" y="2040654"/>
            <a:ext cx="1022344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수도권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FAE6D4-D197-4BC2-BAB8-68C887148085}"/>
              </a:ext>
            </a:extLst>
          </p:cNvPr>
          <p:cNvSpPr/>
          <p:nvPr/>
        </p:nvSpPr>
        <p:spPr>
          <a:xfrm>
            <a:off x="5923741" y="2040654"/>
            <a:ext cx="1022344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비수도권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DD4A5-51F5-42BD-8A0E-67D299E86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1" y="2411345"/>
            <a:ext cx="5203150" cy="2583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DA20CE-C58A-42E5-BAAD-420F4A6D38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41" y="2411012"/>
            <a:ext cx="5409785" cy="258371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AC4B87-9343-4AA5-9A6C-7F4EEEF6D440}"/>
              </a:ext>
            </a:extLst>
          </p:cNvPr>
          <p:cNvSpPr/>
          <p:nvPr/>
        </p:nvSpPr>
        <p:spPr>
          <a:xfrm>
            <a:off x="526531" y="5164105"/>
            <a:ext cx="622761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B5AE7-9EF4-4147-A2C4-CA315E263AB5}"/>
              </a:ext>
            </a:extLst>
          </p:cNvPr>
          <p:cNvSpPr txBox="1"/>
          <p:nvPr/>
        </p:nvSpPr>
        <p:spPr>
          <a:xfrm>
            <a:off x="1249960" y="5057796"/>
            <a:ext cx="10685384" cy="150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수도권과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비수도권의 아파트 매매거래 현황을 비교한 그래프임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Excel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그래프를 활용하였음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시각화 결과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양쪽 모두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2020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년에 크게 증가하는 모습을 보이고 있으나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매물이 비수도권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지역의 매물보다 훨씬 많은 것을 알 수 있음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593018C-92FC-4EF8-95EE-9E4B8D8230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9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75652255-A789-46B1-BAD5-CF982EA3A611}"/>
              </a:ext>
            </a:extLst>
          </p:cNvPr>
          <p:cNvSpPr txBox="1"/>
          <p:nvPr/>
        </p:nvSpPr>
        <p:spPr>
          <a:xfrm>
            <a:off x="427118" y="505386"/>
            <a:ext cx="2969083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데이터 분석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B74F53-2956-441F-ABDD-E5EDBC75F780}"/>
              </a:ext>
            </a:extLst>
          </p:cNvPr>
          <p:cNvSpPr/>
          <p:nvPr/>
        </p:nvSpPr>
        <p:spPr>
          <a:xfrm>
            <a:off x="526531" y="1246610"/>
            <a:ext cx="2225058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(2)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방법 및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16AB-831B-40C3-9BC9-4B738E62990D}"/>
              </a:ext>
            </a:extLst>
          </p:cNvPr>
          <p:cNvSpPr txBox="1"/>
          <p:nvPr/>
        </p:nvSpPr>
        <p:spPr>
          <a:xfrm>
            <a:off x="526531" y="1566967"/>
            <a:ext cx="3659575" cy="42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4. </a:t>
            </a:r>
            <a:r>
              <a:rPr lang="ko-KR" altLang="en-US" dirty="0" err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권역별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 지방세 징수액 비교 시각화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2FC0BE-0A82-41CD-B740-77F617E2665F}"/>
              </a:ext>
            </a:extLst>
          </p:cNvPr>
          <p:cNvSpPr/>
          <p:nvPr/>
        </p:nvSpPr>
        <p:spPr>
          <a:xfrm>
            <a:off x="526531" y="2040654"/>
            <a:ext cx="1022344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수도권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A5DACF-8176-4238-9B49-B053DC0FCAB1}"/>
              </a:ext>
            </a:extLst>
          </p:cNvPr>
          <p:cNvSpPr/>
          <p:nvPr/>
        </p:nvSpPr>
        <p:spPr>
          <a:xfrm>
            <a:off x="5923741" y="2040654"/>
            <a:ext cx="1022344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비수도권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7B2007-196B-4E05-853E-C3D17F9F18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2" y="2407183"/>
            <a:ext cx="5213044" cy="27688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443EE5-2A7D-4F78-B426-0E24064DD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41" y="2407184"/>
            <a:ext cx="5576793" cy="27688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983310-50E3-4B66-A1A8-13B7A53A031B}"/>
              </a:ext>
            </a:extLst>
          </p:cNvPr>
          <p:cNvSpPr/>
          <p:nvPr/>
        </p:nvSpPr>
        <p:spPr>
          <a:xfrm>
            <a:off x="526531" y="5312779"/>
            <a:ext cx="622761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D8E4C-CC4B-4C40-BB2C-9B6B6AED77C6}"/>
              </a:ext>
            </a:extLst>
          </p:cNvPr>
          <p:cNvSpPr txBox="1"/>
          <p:nvPr/>
        </p:nvSpPr>
        <p:spPr>
          <a:xfrm>
            <a:off x="1249960" y="5217187"/>
            <a:ext cx="10685384" cy="150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수도권과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비수도권의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지방세 징수액을 비교한 그래프임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Excel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그래프를 활용하였음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시각화 결과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지방세 징수액은 계속 증가하는 반면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 지역의 지방세 징수액은 전반적으로 비슷한 추이를 보이고 있음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또한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징수액의 규모가 큰 것을 알 수 있음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C982F4-C316-4586-9FCA-3F64704677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75652255-A789-46B1-BAD5-CF982EA3A611}"/>
              </a:ext>
            </a:extLst>
          </p:cNvPr>
          <p:cNvSpPr txBox="1"/>
          <p:nvPr/>
        </p:nvSpPr>
        <p:spPr>
          <a:xfrm>
            <a:off x="427118" y="505386"/>
            <a:ext cx="2969083" cy="598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2. 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데이터 분석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B74F53-2956-441F-ABDD-E5EDBC75F780}"/>
              </a:ext>
            </a:extLst>
          </p:cNvPr>
          <p:cNvSpPr/>
          <p:nvPr/>
        </p:nvSpPr>
        <p:spPr>
          <a:xfrm>
            <a:off x="526531" y="1246610"/>
            <a:ext cx="2225058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(2) </a:t>
            </a:r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분석 방법 및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6B6AA-D922-4C0A-B1B8-A06E34DD9E09}"/>
              </a:ext>
            </a:extLst>
          </p:cNvPr>
          <p:cNvSpPr txBox="1"/>
          <p:nvPr/>
        </p:nvSpPr>
        <p:spPr>
          <a:xfrm>
            <a:off x="526531" y="1566967"/>
            <a:ext cx="2770341" cy="42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5.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총 전입인구 비교 시각화</a:t>
            </a:r>
            <a:endParaRPr lang="en-US" altLang="ko-KR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771FA8-43E5-4B6B-BC83-14E06C8D5632}"/>
              </a:ext>
            </a:extLst>
          </p:cNvPr>
          <p:cNvSpPr/>
          <p:nvPr/>
        </p:nvSpPr>
        <p:spPr>
          <a:xfrm>
            <a:off x="526531" y="2040654"/>
            <a:ext cx="1022344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수도권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601F8F-3DD9-4195-A243-33FCE04792F8}"/>
              </a:ext>
            </a:extLst>
          </p:cNvPr>
          <p:cNvSpPr/>
          <p:nvPr/>
        </p:nvSpPr>
        <p:spPr>
          <a:xfrm>
            <a:off x="5923741" y="2040654"/>
            <a:ext cx="1022344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비수도권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D2920-1112-45DF-8339-D3F40EA9B0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2" y="2416813"/>
            <a:ext cx="4951479" cy="25494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A1FBC3-2882-44F5-AF5E-A3D40CC563F5}"/>
              </a:ext>
            </a:extLst>
          </p:cNvPr>
          <p:cNvSpPr/>
          <p:nvPr/>
        </p:nvSpPr>
        <p:spPr>
          <a:xfrm>
            <a:off x="526531" y="5112685"/>
            <a:ext cx="622761" cy="275057"/>
          </a:xfrm>
          <a:prstGeom prst="rect">
            <a:avLst/>
          </a:prstGeom>
          <a:solidFill>
            <a:srgbClr val="036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9818-D7EF-45AB-8757-4D7D91970BED}"/>
              </a:ext>
            </a:extLst>
          </p:cNvPr>
          <p:cNvSpPr txBox="1"/>
          <p:nvPr/>
        </p:nvSpPr>
        <p:spPr>
          <a:xfrm>
            <a:off x="1249960" y="5015851"/>
            <a:ext cx="10685384" cy="150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수도권과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비수도권의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총 전입인구 추이를 비교한 그래프임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Excel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그래프를 활용하였음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  <a:p>
            <a:pPr marL="342900" indent="-342900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시각화 결과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양쪽 모두 유사한 추세를 보이고 있음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또한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수도권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의 총 전입인구 수가 더 많다는 것을 알 수 있음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72A86D-77AB-4B8E-8425-382032EBB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41" y="2416814"/>
            <a:ext cx="5132949" cy="25494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691466-2C42-4923-BD50-988B23A3C8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77" y="14604"/>
            <a:ext cx="980030" cy="9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FC2A.pptm [자동 저장]" id="{5418AD2E-4FD5-4558-87BF-DB9788ADBC10}" vid="{D66A76BB-7484-4DE7-AD1E-046BF6C6BB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482</TotalTime>
  <Words>1173</Words>
  <Application>Microsoft Office PowerPoint</Application>
  <PresentationFormat>와이드스크린</PresentationFormat>
  <Paragraphs>152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Wingdings</vt:lpstr>
      <vt:lpstr>맑은 고딕</vt:lpstr>
      <vt:lpstr>한수원 한돋움 Bold</vt:lpstr>
      <vt:lpstr>한수원 한돋움</vt:lpstr>
      <vt:lpstr>한수원 한울림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전창민;박준현</dc:creator>
  <cp:lastModifiedBy>박준현</cp:lastModifiedBy>
  <cp:revision>106</cp:revision>
  <dcterms:created xsi:type="dcterms:W3CDTF">2016-05-17T16:03:59Z</dcterms:created>
  <dcterms:modified xsi:type="dcterms:W3CDTF">2022-04-29T03:37:36Z</dcterms:modified>
</cp:coreProperties>
</file>